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56" r:id="rId2"/>
    <p:sldId id="257" r:id="rId3"/>
    <p:sldId id="264" r:id="rId4"/>
    <p:sldId id="258" r:id="rId5"/>
    <p:sldId id="267" r:id="rId6"/>
    <p:sldId id="259" r:id="rId7"/>
    <p:sldId id="268" r:id="rId8"/>
    <p:sldId id="260" r:id="rId9"/>
    <p:sldId id="261" r:id="rId10"/>
    <p:sldId id="262" r:id="rId11"/>
    <p:sldId id="263" r:id="rId12"/>
    <p:sldId id="269" r:id="rId13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  <a:srgbClr val="FF99CC"/>
    <a:srgbClr val="FFCCCC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15" autoAdjust="0"/>
    <p:restoredTop sz="94660"/>
  </p:normalViewPr>
  <p:slideViewPr>
    <p:cSldViewPr>
      <p:cViewPr>
        <p:scale>
          <a:sx n="50" d="100"/>
          <a:sy n="50" d="100"/>
        </p:scale>
        <p:origin x="-1092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FB9F0-ACCD-4310-9894-EFC3A18E44E7}" type="datetimeFigureOut">
              <a:rPr lang="pt-PT" smtClean="0"/>
              <a:pPr/>
              <a:t>03-04-2013</a:t>
            </a:fld>
            <a:endParaRPr lang="pt-PT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16CCB86-0DAB-4FC2-A848-F294FF2E6818}" type="slidenum">
              <a:rPr lang="pt-PT" smtClean="0"/>
              <a:pPr/>
              <a:t>‹nº›</a:t>
            </a:fld>
            <a:endParaRPr lang="pt-PT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FB9F0-ACCD-4310-9894-EFC3A18E44E7}" type="datetimeFigureOut">
              <a:rPr lang="pt-PT" smtClean="0"/>
              <a:pPr/>
              <a:t>03-04-2013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B16CCB86-0DAB-4FC2-A848-F294FF2E6818}" type="slidenum">
              <a:rPr lang="pt-PT" smtClean="0"/>
              <a:pPr/>
              <a:t>‹nº›</a:t>
            </a:fld>
            <a:endParaRPr lang="pt-PT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FB9F0-ACCD-4310-9894-EFC3A18E44E7}" type="datetimeFigureOut">
              <a:rPr lang="pt-PT" smtClean="0"/>
              <a:pPr/>
              <a:t>03-04-2013</a:t>
            </a:fld>
            <a:endParaRPr lang="pt-PT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16CCB86-0DAB-4FC2-A848-F294FF2E6818}" type="slidenum">
              <a:rPr lang="pt-PT" smtClean="0"/>
              <a:pPr/>
              <a:t>‹nº›</a:t>
            </a:fld>
            <a:endParaRPr lang="pt-PT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A3FFB9F0-ACCD-4310-9894-EFC3A18E44E7}" type="datetimeFigureOut">
              <a:rPr lang="pt-PT" smtClean="0"/>
              <a:pPr/>
              <a:t>03-04-2013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CCB86-0DAB-4FC2-A848-F294FF2E6818}" type="slidenum">
              <a:rPr lang="pt-PT" smtClean="0"/>
              <a:pPr/>
              <a:t>‹nº›</a:t>
            </a:fld>
            <a:endParaRPr lang="pt-PT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FB9F0-ACCD-4310-9894-EFC3A18E44E7}" type="datetimeFigureOut">
              <a:rPr lang="pt-PT" smtClean="0"/>
              <a:pPr/>
              <a:t>03-04-2013</a:t>
            </a:fld>
            <a:endParaRPr lang="pt-P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pt-PT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B16CCB86-0DAB-4FC2-A848-F294FF2E6818}" type="slidenum">
              <a:rPr lang="pt-PT" smtClean="0"/>
              <a:pPr/>
              <a:t>‹nº›</a:t>
            </a:fld>
            <a:endParaRPr lang="pt-PT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FB9F0-ACCD-4310-9894-EFC3A18E44E7}" type="datetimeFigureOut">
              <a:rPr lang="pt-PT" smtClean="0"/>
              <a:pPr/>
              <a:t>03-04-2013</a:t>
            </a:fld>
            <a:endParaRPr lang="pt-P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B16CCB86-0DAB-4FC2-A848-F294FF2E6818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FB9F0-ACCD-4310-9894-EFC3A18E44E7}" type="datetimeFigureOut">
              <a:rPr lang="pt-PT" smtClean="0"/>
              <a:pPr/>
              <a:t>03-04-2013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16CCB86-0DAB-4FC2-A848-F294FF2E6818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16CCB86-0DAB-4FC2-A848-F294FF2E6818}" type="slidenum">
              <a:rPr lang="pt-PT" smtClean="0"/>
              <a:pPr/>
              <a:t>‹nº›</a:t>
            </a:fld>
            <a:endParaRPr lang="pt-PT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FB9F0-ACCD-4310-9894-EFC3A18E44E7}" type="datetimeFigureOut">
              <a:rPr lang="pt-PT" smtClean="0"/>
              <a:pPr/>
              <a:t>03-04-2013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pt-P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B16CCB86-0DAB-4FC2-A848-F294FF2E6818}" type="slidenum">
              <a:rPr lang="pt-PT" smtClean="0"/>
              <a:pPr/>
              <a:t>‹nº›</a:t>
            </a:fld>
            <a:endParaRPr lang="pt-PT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A3FFB9F0-ACCD-4310-9894-EFC3A18E44E7}" type="datetimeFigureOut">
              <a:rPr lang="pt-PT" smtClean="0"/>
              <a:pPr/>
              <a:t>03-04-2013</a:t>
            </a:fld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FB9F0-ACCD-4310-9894-EFC3A18E44E7}" type="datetimeFigureOut">
              <a:rPr lang="pt-PT" smtClean="0"/>
              <a:pPr/>
              <a:t>03-04-2013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CCB86-0DAB-4FC2-A848-F294FF2E6818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B16CCB86-0DAB-4FC2-A848-F294FF2E6818}" type="slidenum">
              <a:rPr lang="pt-PT" smtClean="0"/>
              <a:pPr/>
              <a:t>‹nº›</a:t>
            </a:fld>
            <a:endParaRPr lang="pt-P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FFB9F0-ACCD-4310-9894-EFC3A18E44E7}" type="datetimeFigureOut">
              <a:rPr lang="pt-PT" smtClean="0"/>
              <a:pPr/>
              <a:t>03-04-2013</a:t>
            </a:fld>
            <a:endParaRPr lang="pt-P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A3FFB9F0-ACCD-4310-9894-EFC3A18E44E7}" type="datetimeFigureOut">
              <a:rPr lang="pt-PT" smtClean="0"/>
              <a:pPr/>
              <a:t>03-04-2013</a:t>
            </a:fld>
            <a:endParaRPr lang="pt-P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pt-PT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B16CCB86-0DAB-4FC2-A848-F294FF2E6818}" type="slidenum">
              <a:rPr lang="pt-PT" smtClean="0"/>
              <a:pPr/>
              <a:t>‹nº›</a:t>
            </a:fld>
            <a:endParaRPr lang="pt-PT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CCC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54118" y="3861048"/>
            <a:ext cx="6400800" cy="321568"/>
          </a:xfrm>
        </p:spPr>
        <p:txBody>
          <a:bodyPr>
            <a:normAutofit/>
          </a:bodyPr>
          <a:lstStyle/>
          <a:p>
            <a:r>
              <a:rPr lang="pt-PT" sz="1100" dirty="0" smtClean="0"/>
              <a:t>Isabel Cristina de Oliveira Ramos, 2011</a:t>
            </a:r>
            <a:endParaRPr lang="pt-PT" sz="110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030" y="2780928"/>
            <a:ext cx="8819938" cy="1008112"/>
          </a:xfrm>
          <a:noFill/>
          <a:ln>
            <a:noFill/>
          </a:ln>
        </p:spPr>
        <p:txBody>
          <a:bodyPr>
            <a:normAutofit/>
          </a:bodyPr>
          <a:lstStyle/>
          <a:p>
            <a:r>
              <a:rPr lang="pt-PT" sz="2400" dirty="0" smtClean="0">
                <a:solidFill>
                  <a:srgbClr val="FF0066"/>
                </a:solidFill>
              </a:rPr>
              <a:t>Tese de Mestrado</a:t>
            </a:r>
            <a:r>
              <a:rPr lang="pt-PT" sz="3200" dirty="0" smtClean="0">
                <a:solidFill>
                  <a:srgbClr val="FF0066"/>
                </a:solidFill>
              </a:rPr>
              <a:t/>
            </a:r>
            <a:br>
              <a:rPr lang="pt-PT" sz="3200" dirty="0" smtClean="0">
                <a:solidFill>
                  <a:srgbClr val="FF0066"/>
                </a:solidFill>
              </a:rPr>
            </a:br>
            <a:r>
              <a:rPr lang="pt-PT" sz="3200" dirty="0" smtClean="0">
                <a:solidFill>
                  <a:srgbClr val="FF0066"/>
                </a:solidFill>
              </a:rPr>
              <a:t>Contributos da Educação: (re)viver na prisão</a:t>
            </a:r>
            <a:endParaRPr lang="pt-PT" sz="3200" dirty="0">
              <a:solidFill>
                <a:srgbClr val="FF0066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9512" y="384595"/>
            <a:ext cx="8784976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PT" dirty="0" smtClean="0">
                <a:solidFill>
                  <a:schemeClr val="tx2">
                    <a:lumMod val="75000"/>
                  </a:schemeClr>
                </a:solidFill>
              </a:rPr>
              <a:t>Instituto de Educação da Universidade de Lisboa</a:t>
            </a:r>
          </a:p>
          <a:p>
            <a:pPr algn="ctr">
              <a:lnSpc>
                <a:spcPct val="150000"/>
              </a:lnSpc>
            </a:pPr>
            <a:r>
              <a:rPr lang="pt-PT" dirty="0" smtClean="0">
                <a:solidFill>
                  <a:schemeClr val="tx2">
                    <a:lumMod val="75000"/>
                  </a:schemeClr>
                </a:solidFill>
              </a:rPr>
              <a:t>Ciências da Educação</a:t>
            </a:r>
          </a:p>
          <a:p>
            <a:pPr algn="ctr">
              <a:lnSpc>
                <a:spcPct val="150000"/>
              </a:lnSpc>
            </a:pPr>
            <a:r>
              <a:rPr lang="pt-PT" b="1" dirty="0" smtClean="0">
                <a:solidFill>
                  <a:schemeClr val="tx2">
                    <a:lumMod val="75000"/>
                  </a:schemeClr>
                </a:solidFill>
              </a:rPr>
              <a:t>Seminário de Integração Profissional V</a:t>
            </a:r>
          </a:p>
          <a:p>
            <a:pPr algn="ctr">
              <a:lnSpc>
                <a:spcPct val="150000"/>
              </a:lnSpc>
            </a:pPr>
            <a:r>
              <a:rPr lang="pt-PT" b="1" dirty="0" smtClean="0">
                <a:solidFill>
                  <a:schemeClr val="tx2">
                    <a:lumMod val="75000"/>
                  </a:schemeClr>
                </a:solidFill>
              </a:rPr>
              <a:t>Docente: </a:t>
            </a:r>
            <a:r>
              <a:rPr lang="pt-PT" dirty="0" smtClean="0">
                <a:solidFill>
                  <a:schemeClr val="tx2">
                    <a:lumMod val="75000"/>
                  </a:schemeClr>
                </a:solidFill>
              </a:rPr>
              <a:t>Ana Carvalho</a:t>
            </a:r>
          </a:p>
          <a:p>
            <a:pPr algn="ctr">
              <a:lnSpc>
                <a:spcPct val="150000"/>
              </a:lnSpc>
            </a:pPr>
            <a:endParaRPr lang="pt-PT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44550" y="6309320"/>
            <a:ext cx="8819937" cy="4168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PT" sz="1600" b="1" dirty="0" smtClean="0">
                <a:solidFill>
                  <a:schemeClr val="bg2">
                    <a:lumMod val="10000"/>
                  </a:schemeClr>
                </a:solidFill>
              </a:rPr>
              <a:t>Discentes: </a:t>
            </a:r>
            <a:r>
              <a:rPr lang="pt-PT" sz="1600" dirty="0" smtClean="0">
                <a:solidFill>
                  <a:schemeClr val="bg2">
                    <a:lumMod val="10000"/>
                  </a:schemeClr>
                </a:solidFill>
              </a:rPr>
              <a:t>Bruna Marques, nº 9856 | Susana Araújo, nº 9826</a:t>
            </a:r>
          </a:p>
        </p:txBody>
      </p:sp>
      <p:pic>
        <p:nvPicPr>
          <p:cNvPr id="1026" name="Picture 2" descr="http://sicnoticias.sapo.pt/pais/2011/02/03/recluso-incendeia-colchao-na-prisao-de-braga-tres-pessoas-hospitalizadas/ALTERNATES/w960/Recluso+incendeia+colch%C3%A3o+na+pris%C3%A3o+de+Braga,+tr%C3%AAs+pessoas+hospitalizadas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4399" b="31300"/>
          <a:stretch/>
        </p:blipFill>
        <p:spPr bwMode="auto">
          <a:xfrm>
            <a:off x="162030" y="4365104"/>
            <a:ext cx="8802458" cy="1662545"/>
          </a:xfrm>
          <a:prstGeom prst="rect">
            <a:avLst/>
          </a:prstGeom>
          <a:solidFill>
            <a:srgbClr val="FFFFFF">
              <a:shade val="85000"/>
            </a:srgbClr>
          </a:solidFill>
          <a:ln w="19050" cap="sq">
            <a:solidFill>
              <a:schemeClr val="accent3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="" xmlns:p14="http://schemas.microsoft.com/office/powerpoint/2010/main" val="719969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323528" y="476672"/>
            <a:ext cx="8534400" cy="464096"/>
          </a:xfrm>
        </p:spPr>
        <p:txBody>
          <a:bodyPr>
            <a:normAutofit fontScale="90000"/>
          </a:bodyPr>
          <a:lstStyle/>
          <a:p>
            <a:r>
              <a:rPr lang="pt-PT" sz="3200" dirty="0" smtClean="0"/>
              <a:t>| </a:t>
            </a:r>
            <a:r>
              <a:rPr lang="pt-PT" sz="3100" dirty="0" smtClean="0">
                <a:solidFill>
                  <a:srgbClr val="FF0066"/>
                </a:solidFill>
              </a:rPr>
              <a:t>Introdução</a:t>
            </a:r>
            <a:r>
              <a:rPr lang="pt-PT" sz="3600" dirty="0" smtClean="0"/>
              <a:t> |</a:t>
            </a:r>
            <a:endParaRPr lang="pt-PT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7" name="TextBox 23"/>
          <p:cNvSpPr txBox="1"/>
          <p:nvPr/>
        </p:nvSpPr>
        <p:spPr>
          <a:xfrm>
            <a:off x="211087" y="2204864"/>
            <a:ext cx="8784976" cy="38318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Font typeface="Wingdings" pitchFamily="2" charset="2"/>
              <a:buChar char="q"/>
            </a:pPr>
            <a:endParaRPr lang="pt-PT" dirty="0" smtClean="0"/>
          </a:p>
          <a:p>
            <a:pPr algn="just">
              <a:lnSpc>
                <a:spcPct val="150000"/>
              </a:lnSpc>
              <a:buFont typeface="Wingdings" pitchFamily="2" charset="2"/>
              <a:buChar char="q"/>
            </a:pPr>
            <a:r>
              <a:rPr lang="pt-PT" dirty="0" smtClean="0"/>
              <a:t>  Interesse (Educação Intercultural)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q"/>
            </a:pPr>
            <a:endParaRPr lang="pt-PT" dirty="0" smtClean="0"/>
          </a:p>
          <a:p>
            <a:pPr algn="just">
              <a:lnSpc>
                <a:spcPct val="150000"/>
              </a:lnSpc>
              <a:buFont typeface="Wingdings" pitchFamily="2" charset="2"/>
              <a:buChar char="q"/>
            </a:pPr>
            <a:r>
              <a:rPr lang="pt-PT" dirty="0" smtClean="0"/>
              <a:t> Ambiente original e fora  do comum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q"/>
            </a:pPr>
            <a:endParaRPr lang="pt-PT" dirty="0" smtClean="0"/>
          </a:p>
          <a:p>
            <a:pPr algn="just">
              <a:lnSpc>
                <a:spcPct val="150000"/>
              </a:lnSpc>
              <a:buFont typeface="Wingdings" pitchFamily="2" charset="2"/>
              <a:buChar char="q"/>
            </a:pPr>
            <a:r>
              <a:rPr lang="pt-PT" dirty="0" smtClean="0"/>
              <a:t> Escrita fácil e </a:t>
            </a:r>
            <a:r>
              <a:rPr lang="pt-PT" dirty="0" err="1" smtClean="0"/>
              <a:t>perceptível</a:t>
            </a:r>
            <a:endParaRPr lang="pt-PT" dirty="0" smtClean="0"/>
          </a:p>
          <a:p>
            <a:pPr algn="just">
              <a:lnSpc>
                <a:spcPct val="150000"/>
              </a:lnSpc>
              <a:buFont typeface="Wingdings" pitchFamily="2" charset="2"/>
              <a:buChar char="q"/>
            </a:pPr>
            <a:endParaRPr lang="pt-PT" dirty="0" smtClean="0"/>
          </a:p>
          <a:p>
            <a:pPr algn="just">
              <a:lnSpc>
                <a:spcPct val="150000"/>
              </a:lnSpc>
              <a:buFont typeface="Wingdings" pitchFamily="2" charset="2"/>
              <a:buChar char="q"/>
            </a:pPr>
            <a:endParaRPr lang="pt-PT" dirty="0" smtClean="0"/>
          </a:p>
          <a:p>
            <a:pPr algn="just">
              <a:lnSpc>
                <a:spcPct val="150000"/>
              </a:lnSpc>
              <a:buFont typeface="Wingdings" pitchFamily="2" charset="2"/>
              <a:buChar char="q"/>
            </a:pPr>
            <a:endParaRPr lang="pt-PT" dirty="0"/>
          </a:p>
        </p:txBody>
      </p:sp>
      <p:sp>
        <p:nvSpPr>
          <p:cNvPr id="8" name="TextBox 22"/>
          <p:cNvSpPr txBox="1"/>
          <p:nvPr/>
        </p:nvSpPr>
        <p:spPr>
          <a:xfrm>
            <a:off x="229291" y="1985107"/>
            <a:ext cx="44999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b="1" dirty="0" smtClean="0">
                <a:solidFill>
                  <a:schemeClr val="accent3">
                    <a:lumMod val="75000"/>
                  </a:schemeClr>
                </a:solidFill>
              </a:rPr>
              <a:t>Fundamentação da escolha temática</a:t>
            </a:r>
            <a:endParaRPr lang="pt-PT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9" name="Imagem 8" descr="MC900290885.WM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72000" y="2492896"/>
            <a:ext cx="4211960" cy="382976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023042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5659" y="476672"/>
            <a:ext cx="8615832" cy="464096"/>
          </a:xfrm>
        </p:spPr>
        <p:txBody>
          <a:bodyPr>
            <a:normAutofit fontScale="90000"/>
          </a:bodyPr>
          <a:lstStyle/>
          <a:p>
            <a:r>
              <a:rPr lang="pt-PT" sz="3100" dirty="0"/>
              <a:t>| </a:t>
            </a:r>
            <a:r>
              <a:rPr lang="pt-PT" sz="3100" dirty="0" smtClean="0">
                <a:solidFill>
                  <a:srgbClr val="FF0066"/>
                </a:solidFill>
              </a:rPr>
              <a:t>Estruturação </a:t>
            </a:r>
            <a:r>
              <a:rPr lang="pt-PT" sz="3100" dirty="0">
                <a:solidFill>
                  <a:srgbClr val="FF0066"/>
                </a:solidFill>
              </a:rPr>
              <a:t>do </a:t>
            </a:r>
            <a:r>
              <a:rPr lang="pt-PT" sz="3100" dirty="0" smtClean="0">
                <a:solidFill>
                  <a:srgbClr val="FF0066"/>
                </a:solidFill>
              </a:rPr>
              <a:t>Relatório </a:t>
            </a:r>
            <a:r>
              <a:rPr lang="pt-PT" sz="3100" dirty="0" smtClean="0"/>
              <a:t>| </a:t>
            </a:r>
            <a:r>
              <a:rPr lang="pt-PT" sz="3100" dirty="0" smtClean="0">
                <a:solidFill>
                  <a:srgbClr val="FF0066"/>
                </a:solidFill>
              </a:rPr>
              <a:t> Contexto Institucional </a:t>
            </a:r>
            <a:r>
              <a:rPr lang="pt-PT" sz="3600" dirty="0" smtClean="0"/>
              <a:t>|</a:t>
            </a:r>
            <a:endParaRPr lang="pt-PT" dirty="0"/>
          </a:p>
        </p:txBody>
      </p:sp>
      <p:sp>
        <p:nvSpPr>
          <p:cNvPr id="23" name="TextBox 22"/>
          <p:cNvSpPr txBox="1"/>
          <p:nvPr/>
        </p:nvSpPr>
        <p:spPr>
          <a:xfrm>
            <a:off x="232666" y="1708093"/>
            <a:ext cx="32912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b="1" dirty="0" smtClean="0">
                <a:solidFill>
                  <a:schemeClr val="accent3">
                    <a:lumMod val="75000"/>
                  </a:schemeClr>
                </a:solidFill>
              </a:rPr>
              <a:t>Estruturação do Relatório</a:t>
            </a:r>
            <a:endParaRPr lang="pt-PT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11087" y="2204864"/>
            <a:ext cx="8784976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dirty="0" smtClean="0"/>
              <a:t>Em primeiro lugar, a autora (Isabel Ramos), colocou na tese o </a:t>
            </a:r>
            <a:r>
              <a:rPr lang="pt-PT" b="1" dirty="0" smtClean="0"/>
              <a:t>resumo</a:t>
            </a:r>
            <a:r>
              <a:rPr lang="pt-PT" dirty="0" smtClean="0"/>
              <a:t> da mesma, de seguida, a </a:t>
            </a:r>
            <a:r>
              <a:rPr lang="pt-PT" b="1" dirty="0" smtClean="0"/>
              <a:t>introdução</a:t>
            </a:r>
            <a:r>
              <a:rPr lang="pt-PT" dirty="0" smtClean="0"/>
              <a:t>, o </a:t>
            </a:r>
            <a:r>
              <a:rPr lang="pt-PT" b="1" dirty="0" smtClean="0"/>
              <a:t>enquadramento </a:t>
            </a:r>
            <a:r>
              <a:rPr lang="pt-PT" b="1" dirty="0"/>
              <a:t>t</a:t>
            </a:r>
            <a:r>
              <a:rPr lang="pt-PT" b="1" dirty="0" smtClean="0"/>
              <a:t>eórico</a:t>
            </a:r>
            <a:r>
              <a:rPr lang="pt-PT" dirty="0" smtClean="0"/>
              <a:t>, o </a:t>
            </a:r>
            <a:r>
              <a:rPr lang="pt-PT" b="1" dirty="0" smtClean="0"/>
              <a:t>enquadramento </a:t>
            </a:r>
            <a:r>
              <a:rPr lang="pt-PT" b="1" dirty="0"/>
              <a:t>m</a:t>
            </a:r>
            <a:r>
              <a:rPr lang="pt-PT" b="1" dirty="0" smtClean="0"/>
              <a:t>etodológico</a:t>
            </a:r>
            <a:r>
              <a:rPr lang="pt-PT" dirty="0" smtClean="0"/>
              <a:t>, a </a:t>
            </a:r>
            <a:r>
              <a:rPr lang="pt-PT" b="1" dirty="0" smtClean="0"/>
              <a:t>descrição do estágio </a:t>
            </a:r>
            <a:r>
              <a:rPr lang="pt-PT" dirty="0" smtClean="0"/>
              <a:t>(com os contactos com a instituição, o enquadramento institucional e a estratégia da sua intervenção), as </a:t>
            </a:r>
            <a:r>
              <a:rPr lang="pt-PT" b="1" dirty="0" smtClean="0"/>
              <a:t>considerações </a:t>
            </a:r>
            <a:r>
              <a:rPr lang="pt-PT" b="1" dirty="0"/>
              <a:t>f</a:t>
            </a:r>
            <a:r>
              <a:rPr lang="pt-PT" b="1" dirty="0" smtClean="0"/>
              <a:t>inais </a:t>
            </a:r>
            <a:r>
              <a:rPr lang="pt-PT" dirty="0" smtClean="0"/>
              <a:t>e , por fim, os </a:t>
            </a:r>
            <a:r>
              <a:rPr lang="pt-PT" b="1" dirty="0" smtClean="0"/>
              <a:t>anexos</a:t>
            </a:r>
            <a:r>
              <a:rPr lang="pt-PT" dirty="0" smtClean="0"/>
              <a:t> (com os métodos utilizados, como as entrevistas).</a:t>
            </a:r>
            <a:endParaRPr lang="pt-PT" dirty="0"/>
          </a:p>
        </p:txBody>
      </p:sp>
      <p:sp>
        <p:nvSpPr>
          <p:cNvPr id="26" name="TextBox 25"/>
          <p:cNvSpPr txBox="1"/>
          <p:nvPr/>
        </p:nvSpPr>
        <p:spPr>
          <a:xfrm>
            <a:off x="232666" y="4560375"/>
            <a:ext cx="28424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b="1" dirty="0" smtClean="0">
                <a:solidFill>
                  <a:schemeClr val="accent3">
                    <a:lumMod val="75000"/>
                  </a:schemeClr>
                </a:solidFill>
              </a:rPr>
              <a:t>Contexto Institucional</a:t>
            </a:r>
            <a:endParaRPr lang="pt-PT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11087" y="5085184"/>
            <a:ext cx="87849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dirty="0" smtClean="0"/>
              <a:t>O estágio desenvolveu-se no </a:t>
            </a:r>
            <a:r>
              <a:rPr lang="pt-PT" b="1" dirty="0" smtClean="0"/>
              <a:t>Estabelecimento Prisional de Paços de Ferreira</a:t>
            </a:r>
            <a:r>
              <a:rPr lang="pt-PT" dirty="0" smtClean="0"/>
              <a:t>, destinado a individuos masculinos, para cumprirem pena superior a seis meses.</a:t>
            </a:r>
            <a:endParaRPr lang="pt-PT" dirty="0"/>
          </a:p>
        </p:txBody>
      </p:sp>
    </p:spTree>
    <p:extLst>
      <p:ext uri="{BB962C8B-B14F-4D97-AF65-F5344CB8AC3E}">
        <p14:creationId xmlns="" xmlns:p14="http://schemas.microsoft.com/office/powerpoint/2010/main" val="1159109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4112" y="332656"/>
            <a:ext cx="8496944" cy="648072"/>
          </a:xfrm>
        </p:spPr>
        <p:txBody>
          <a:bodyPr>
            <a:normAutofit/>
          </a:bodyPr>
          <a:lstStyle/>
          <a:p>
            <a:pPr lvl="0"/>
            <a:r>
              <a:rPr lang="pt-PT" sz="2800" dirty="0" smtClean="0"/>
              <a:t>| </a:t>
            </a:r>
            <a:r>
              <a:rPr lang="pt-PT" sz="2800" dirty="0" smtClean="0">
                <a:solidFill>
                  <a:srgbClr val="FF0066"/>
                </a:solidFill>
              </a:rPr>
              <a:t>Etapas do </a:t>
            </a:r>
            <a:r>
              <a:rPr lang="pt-PT" sz="2800" dirty="0">
                <a:solidFill>
                  <a:srgbClr val="FF0066"/>
                </a:solidFill>
              </a:rPr>
              <a:t>Projecto  </a:t>
            </a:r>
            <a:r>
              <a:rPr lang="pt-PT" sz="2800" dirty="0"/>
              <a:t>| </a:t>
            </a:r>
            <a:r>
              <a:rPr lang="pt-PT" sz="2800" dirty="0" smtClean="0">
                <a:solidFill>
                  <a:srgbClr val="FF0066"/>
                </a:solidFill>
              </a:rPr>
              <a:t>Enquadramento Teórico </a:t>
            </a:r>
            <a:r>
              <a:rPr lang="pt-PT" sz="2800" dirty="0" smtClean="0"/>
              <a:t>|</a:t>
            </a:r>
            <a:endParaRPr lang="pt-PT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160681" y="4099138"/>
            <a:ext cx="30957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b="1" dirty="0" smtClean="0">
                <a:solidFill>
                  <a:schemeClr val="accent3">
                    <a:lumMod val="75000"/>
                  </a:schemeClr>
                </a:solidFill>
              </a:rPr>
              <a:t>Enquadramento Teórico</a:t>
            </a:r>
            <a:endParaRPr lang="pt-PT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60681" y="4468470"/>
            <a:ext cx="880380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dirty="0" smtClean="0"/>
              <a:t>Isabel Ramos, </a:t>
            </a:r>
            <a:r>
              <a:rPr lang="pt-PT" b="1" dirty="0" smtClean="0"/>
              <a:t>focou o seu trabalho em temas como</a:t>
            </a:r>
            <a:r>
              <a:rPr lang="pt-PT" dirty="0" smtClean="0"/>
              <a:t>: a reclusão (e a sua relação com o mundo exterior), as repercussões familiares da reclusão (ou seja, os impactos  da reclusão na organização e na dinâmica familiar, e também, na economia doméstica e na estrutura familiar) e a reconstrução social de novos laços.</a:t>
            </a:r>
            <a:endParaRPr lang="pt-PT" dirty="0"/>
          </a:p>
        </p:txBody>
      </p:sp>
      <p:sp>
        <p:nvSpPr>
          <p:cNvPr id="8" name="TextBox 7"/>
          <p:cNvSpPr txBox="1"/>
          <p:nvPr/>
        </p:nvSpPr>
        <p:spPr>
          <a:xfrm>
            <a:off x="160681" y="1484784"/>
            <a:ext cx="24112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b="1" dirty="0" smtClean="0">
                <a:solidFill>
                  <a:schemeClr val="accent3">
                    <a:lumMod val="75000"/>
                  </a:schemeClr>
                </a:solidFill>
              </a:rPr>
              <a:t>Etapas do Projecto</a:t>
            </a:r>
            <a:endParaRPr lang="pt-PT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975511" y="2170361"/>
            <a:ext cx="16235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smtClean="0">
                <a:solidFill>
                  <a:srgbClr val="FF0066"/>
                </a:solidFill>
              </a:rPr>
              <a:t>As etapas deste projecto foram</a:t>
            </a:r>
            <a:endParaRPr lang="pt-PT" dirty="0">
              <a:solidFill>
                <a:srgbClr val="FF0066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008869" y="1801803"/>
            <a:ext cx="2554027" cy="3685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smtClean="0"/>
              <a:t>Conversas informais</a:t>
            </a:r>
            <a:endParaRPr lang="pt-PT" dirty="0"/>
          </a:p>
        </p:txBody>
      </p:sp>
      <p:sp>
        <p:nvSpPr>
          <p:cNvPr id="12" name="TextBox 11"/>
          <p:cNvSpPr txBox="1"/>
          <p:nvPr/>
        </p:nvSpPr>
        <p:spPr>
          <a:xfrm>
            <a:off x="415602" y="2079189"/>
            <a:ext cx="30499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smtClean="0"/>
              <a:t>Contacto com a instituição</a:t>
            </a:r>
            <a:endParaRPr lang="pt-PT" dirty="0"/>
          </a:p>
        </p:txBody>
      </p:sp>
      <p:sp>
        <p:nvSpPr>
          <p:cNvPr id="15" name="TextBox 14"/>
          <p:cNvSpPr txBox="1"/>
          <p:nvPr/>
        </p:nvSpPr>
        <p:spPr>
          <a:xfrm>
            <a:off x="164801" y="2576268"/>
            <a:ext cx="35515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smtClean="0"/>
              <a:t>Agendou idas à instituição 2x por semana, 8h, durante sete meses</a:t>
            </a:r>
            <a:endParaRPr lang="pt-PT" dirty="0"/>
          </a:p>
        </p:txBody>
      </p:sp>
      <p:sp>
        <p:nvSpPr>
          <p:cNvPr id="16" name="TextBox 15"/>
          <p:cNvSpPr txBox="1"/>
          <p:nvPr/>
        </p:nvSpPr>
        <p:spPr>
          <a:xfrm>
            <a:off x="6156176" y="2606305"/>
            <a:ext cx="2556273" cy="644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smtClean="0"/>
              <a:t>Entrevistas aos directores do EPPF</a:t>
            </a:r>
            <a:endParaRPr lang="pt-PT" dirty="0"/>
          </a:p>
        </p:txBody>
      </p:sp>
      <p:sp>
        <p:nvSpPr>
          <p:cNvPr id="17" name="TextBox 16"/>
          <p:cNvSpPr txBox="1"/>
          <p:nvPr/>
        </p:nvSpPr>
        <p:spPr>
          <a:xfrm>
            <a:off x="6321597" y="2237747"/>
            <a:ext cx="1928572" cy="3685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smtClean="0"/>
              <a:t>Observações</a:t>
            </a:r>
            <a:endParaRPr lang="pt-PT" dirty="0"/>
          </a:p>
        </p:txBody>
      </p:sp>
      <p:cxnSp>
        <p:nvCxnSpPr>
          <p:cNvPr id="18" name="Straight Arrow Connector 17"/>
          <p:cNvCxnSpPr>
            <a:stCxn id="9" idx="1"/>
            <a:endCxn id="12" idx="3"/>
          </p:cNvCxnSpPr>
          <p:nvPr/>
        </p:nvCxnSpPr>
        <p:spPr>
          <a:xfrm flipH="1" flipV="1">
            <a:off x="3465555" y="2263855"/>
            <a:ext cx="509956" cy="36817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>
            <a:stCxn id="9" idx="1"/>
            <a:endCxn id="15" idx="3"/>
          </p:cNvCxnSpPr>
          <p:nvPr/>
        </p:nvCxnSpPr>
        <p:spPr>
          <a:xfrm flipH="1">
            <a:off x="3716357" y="2632026"/>
            <a:ext cx="259154" cy="26740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9" idx="3"/>
            <a:endCxn id="10" idx="1"/>
          </p:cNvCxnSpPr>
          <p:nvPr/>
        </p:nvCxnSpPr>
        <p:spPr>
          <a:xfrm flipV="1">
            <a:off x="5599094" y="1986082"/>
            <a:ext cx="409775" cy="64594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9" idx="3"/>
          </p:cNvCxnSpPr>
          <p:nvPr/>
        </p:nvCxnSpPr>
        <p:spPr>
          <a:xfrm>
            <a:off x="5599094" y="2632026"/>
            <a:ext cx="722503" cy="14838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9" idx="3"/>
            <a:endCxn id="39" idx="0"/>
          </p:cNvCxnSpPr>
          <p:nvPr/>
        </p:nvCxnSpPr>
        <p:spPr>
          <a:xfrm>
            <a:off x="5599094" y="2632026"/>
            <a:ext cx="1068071" cy="67723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272473" y="3307716"/>
            <a:ext cx="33362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smtClean="0"/>
              <a:t>Fichas de avaliação e acolhimento a novos reclusos</a:t>
            </a:r>
            <a:endParaRPr lang="pt-PT" dirty="0"/>
          </a:p>
        </p:txBody>
      </p:sp>
      <p:sp>
        <p:nvSpPr>
          <p:cNvPr id="39" name="TextBox 38"/>
          <p:cNvSpPr txBox="1"/>
          <p:nvPr/>
        </p:nvSpPr>
        <p:spPr>
          <a:xfrm>
            <a:off x="4621881" y="3309256"/>
            <a:ext cx="40905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dirty="0" smtClean="0"/>
              <a:t>Entrevistas aos guardas prisionais, técnicas de educação e reclusos</a:t>
            </a:r>
            <a:endParaRPr lang="pt-PT" dirty="0"/>
          </a:p>
        </p:txBody>
      </p:sp>
      <p:cxnSp>
        <p:nvCxnSpPr>
          <p:cNvPr id="43" name="Straight Arrow Connector 42"/>
          <p:cNvCxnSpPr>
            <a:stCxn id="9" idx="1"/>
            <a:endCxn id="38" idx="3"/>
          </p:cNvCxnSpPr>
          <p:nvPr/>
        </p:nvCxnSpPr>
        <p:spPr>
          <a:xfrm flipH="1">
            <a:off x="3608685" y="2632026"/>
            <a:ext cx="366826" cy="9988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>
            <a:stCxn id="9" idx="3"/>
            <a:endCxn id="17" idx="1"/>
          </p:cNvCxnSpPr>
          <p:nvPr/>
        </p:nvCxnSpPr>
        <p:spPr>
          <a:xfrm flipV="1">
            <a:off x="5599094" y="2422026"/>
            <a:ext cx="722503" cy="2100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7579694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8496944" cy="648072"/>
          </a:xfrm>
        </p:spPr>
        <p:txBody>
          <a:bodyPr>
            <a:normAutofit/>
          </a:bodyPr>
          <a:lstStyle/>
          <a:p>
            <a:pPr lvl="0"/>
            <a:r>
              <a:rPr lang="pt-PT" sz="2800" dirty="0" smtClean="0"/>
              <a:t>| </a:t>
            </a:r>
            <a:r>
              <a:rPr lang="pt-PT" sz="2800" dirty="0" smtClean="0">
                <a:solidFill>
                  <a:srgbClr val="FF0066"/>
                </a:solidFill>
              </a:rPr>
              <a:t>Enquadramento </a:t>
            </a:r>
            <a:r>
              <a:rPr lang="pt-PT" sz="2800" dirty="0" smtClean="0"/>
              <a:t>|</a:t>
            </a:r>
            <a:r>
              <a:rPr lang="pt-PT" sz="1800" dirty="0" smtClean="0"/>
              <a:t>(continuação)</a:t>
            </a:r>
            <a:endParaRPr lang="pt-PT" sz="1800" dirty="0"/>
          </a:p>
        </p:txBody>
      </p:sp>
      <p:sp>
        <p:nvSpPr>
          <p:cNvPr id="7" name="TextBox 6"/>
          <p:cNvSpPr txBox="1"/>
          <p:nvPr/>
        </p:nvSpPr>
        <p:spPr>
          <a:xfrm>
            <a:off x="107504" y="1628800"/>
            <a:ext cx="8897772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itchFamily="2" charset="2"/>
              <a:buChar char="q"/>
            </a:pPr>
            <a:r>
              <a:rPr lang="pt-PT" b="1" dirty="0"/>
              <a:t>A</a:t>
            </a:r>
            <a:r>
              <a:rPr lang="pt-PT" b="1" dirty="0" smtClean="0"/>
              <a:t> reclusão e a relação com o mundo exterior</a:t>
            </a:r>
            <a:endParaRPr lang="pt-PT" sz="1600" b="1" dirty="0" smtClean="0"/>
          </a:p>
          <a:p>
            <a:pPr algn="just"/>
            <a:r>
              <a:rPr lang="pt-PT" sz="1600" dirty="0" smtClean="0"/>
              <a:t>A autora (Isabel Ramos), refere que cada vez mais, se teta diminuir o fosse entre a prisão e a comunidade, de modo a que os reclusos sejam mais facilmente reintegrados.</a:t>
            </a:r>
          </a:p>
          <a:p>
            <a:pPr marL="742950" lvl="1" indent="-285750" algn="just">
              <a:buFont typeface="Wingdings" pitchFamily="2" charset="2"/>
              <a:buChar char="§"/>
            </a:pPr>
            <a:endParaRPr lang="pt-PT" dirty="0" smtClean="0"/>
          </a:p>
          <a:p>
            <a:pPr marL="285750" indent="-285750" algn="just">
              <a:buFont typeface="Wingdings" pitchFamily="2" charset="2"/>
              <a:buChar char="q"/>
            </a:pPr>
            <a:r>
              <a:rPr lang="pt-PT" b="1" dirty="0" smtClean="0"/>
              <a:t>As repercussões familiares da reclusão</a:t>
            </a:r>
            <a:endParaRPr lang="pt-PT" b="1" dirty="0"/>
          </a:p>
          <a:p>
            <a:pPr algn="just"/>
            <a:r>
              <a:rPr lang="pt-PT" sz="1600" dirty="0" smtClean="0"/>
              <a:t>“O </a:t>
            </a:r>
            <a:r>
              <a:rPr lang="pt-PT" sz="1600" dirty="0"/>
              <a:t>cumprimento de uma pena de prisão, para além de implicações psicológicas </a:t>
            </a:r>
            <a:r>
              <a:rPr lang="pt-PT" sz="1600" dirty="0" smtClean="0"/>
              <a:t>(...) tende </a:t>
            </a:r>
            <a:r>
              <a:rPr lang="pt-PT" sz="1600" dirty="0"/>
              <a:t>igualmente a gerar efeitos colaterais mais </a:t>
            </a:r>
            <a:r>
              <a:rPr lang="pt-PT" sz="1600" dirty="0" smtClean="0"/>
              <a:t>vastos (...) na </a:t>
            </a:r>
            <a:r>
              <a:rPr lang="pt-PT" sz="1600" dirty="0"/>
              <a:t>vivência da reclusão como uma “crise familiar”, gerando uma sensação de perda e podendo dar azo a eventuais implicações psicológicas em familiares próximos, confrontados com dificuldades em se adaptarem a tal </a:t>
            </a:r>
            <a:r>
              <a:rPr lang="pt-PT" sz="1600" dirty="0" smtClean="0"/>
              <a:t>situação. (...) outras </a:t>
            </a:r>
            <a:r>
              <a:rPr lang="pt-PT" sz="1600" dirty="0"/>
              <a:t>consequências sobrevêm, afectando de forma mais ou menos intensa a dinâmica familiar através da sobrecarga do cônjuge, de uma regressão económica até ao afastamento físico do casal, que muitas vezes leva ao fim da estrutura </a:t>
            </a:r>
            <a:r>
              <a:rPr lang="pt-PT" sz="1600" dirty="0" smtClean="0"/>
              <a:t>familiar”.  (pp. 16 e 17)</a:t>
            </a:r>
          </a:p>
          <a:p>
            <a:pPr marL="742950" lvl="1" indent="-285750" algn="just">
              <a:buFont typeface="Wingdings" pitchFamily="2" charset="2"/>
              <a:buChar char="§"/>
            </a:pPr>
            <a:endParaRPr lang="pt-PT" dirty="0" smtClean="0"/>
          </a:p>
          <a:p>
            <a:pPr marL="285750" indent="-285750" algn="just">
              <a:buFont typeface="Wingdings" pitchFamily="2" charset="2"/>
              <a:buChar char="q"/>
            </a:pPr>
            <a:r>
              <a:rPr lang="pt-PT" b="1" dirty="0" smtClean="0"/>
              <a:t>A reconstrução social de novos laços</a:t>
            </a:r>
            <a:endParaRPr lang="pt-PT" b="1" dirty="0"/>
          </a:p>
          <a:p>
            <a:pPr algn="just"/>
            <a:r>
              <a:rPr lang="pt-PT" sz="1600" dirty="0" smtClean="0"/>
              <a:t>“ (...) em </a:t>
            </a:r>
            <a:r>
              <a:rPr lang="pt-PT" sz="1600" dirty="0"/>
              <a:t>relação aos filhos, pode aumentar a intensidade dos laços de parentesco, por sentirem falta dos filhos e sentirem que estão a perder uma parte importante da sua vida, não os podendo acompanhar. </a:t>
            </a:r>
            <a:r>
              <a:rPr lang="pt-PT" sz="1600" dirty="0" smtClean="0"/>
              <a:t>Em </a:t>
            </a:r>
            <a:r>
              <a:rPr lang="pt-PT" sz="1600" dirty="0"/>
              <a:t>relação aos amigos, é frequente ocorrerem grandes desilusões com amigos do exterior, que deixam de apoiar o </a:t>
            </a:r>
            <a:r>
              <a:rPr lang="pt-PT" sz="1600" dirty="0" smtClean="0"/>
              <a:t>condenado”. (pp. 21)</a:t>
            </a:r>
            <a:endParaRPr lang="pt-PT" sz="1600" b="1" dirty="0"/>
          </a:p>
        </p:txBody>
      </p:sp>
    </p:spTree>
    <p:extLst>
      <p:ext uri="{BB962C8B-B14F-4D97-AF65-F5344CB8AC3E}">
        <p14:creationId xmlns="" xmlns:p14="http://schemas.microsoft.com/office/powerpoint/2010/main" val="18797108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3"/>
          <p:cNvSpPr txBox="1"/>
          <p:nvPr/>
        </p:nvSpPr>
        <p:spPr>
          <a:xfrm>
            <a:off x="217316" y="3763659"/>
            <a:ext cx="20249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b="1" dirty="0" err="1" smtClean="0">
                <a:solidFill>
                  <a:schemeClr val="accent3">
                    <a:lumMod val="75000"/>
                  </a:schemeClr>
                </a:solidFill>
              </a:rPr>
              <a:t>Objectivo</a:t>
            </a:r>
            <a:r>
              <a:rPr lang="pt-PT" b="1" dirty="0" smtClean="0">
                <a:solidFill>
                  <a:schemeClr val="accent3">
                    <a:lumMod val="75000"/>
                  </a:schemeClr>
                </a:solidFill>
              </a:rPr>
              <a:t> Geral</a:t>
            </a:r>
            <a:endParaRPr lang="pt-PT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17316" y="1710136"/>
            <a:ext cx="35910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b="1" dirty="0" smtClean="0">
                <a:solidFill>
                  <a:schemeClr val="accent3">
                    <a:lumMod val="75000"/>
                  </a:schemeClr>
                </a:solidFill>
              </a:rPr>
              <a:t>Apresentação dos </a:t>
            </a:r>
            <a:r>
              <a:rPr lang="pt-PT" b="1" dirty="0">
                <a:solidFill>
                  <a:schemeClr val="accent3">
                    <a:lumMod val="75000"/>
                  </a:schemeClr>
                </a:solidFill>
              </a:rPr>
              <a:t>O</a:t>
            </a:r>
            <a:r>
              <a:rPr lang="pt-PT" b="1" dirty="0" smtClean="0">
                <a:solidFill>
                  <a:schemeClr val="accent3">
                    <a:lumMod val="75000"/>
                  </a:schemeClr>
                </a:solidFill>
              </a:rPr>
              <a:t>bjectivos</a:t>
            </a:r>
            <a:endParaRPr lang="pt-PT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7" name="TextBox 4"/>
          <p:cNvSpPr txBox="1"/>
          <p:nvPr/>
        </p:nvSpPr>
        <p:spPr>
          <a:xfrm>
            <a:off x="179513" y="4250412"/>
            <a:ext cx="8784976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PT" dirty="0" smtClean="0"/>
              <a:t>Conhecer os efeitos das </a:t>
            </a:r>
            <a:r>
              <a:rPr lang="pt-PT" dirty="0" err="1" smtClean="0"/>
              <a:t>actividades</a:t>
            </a:r>
            <a:r>
              <a:rPr lang="pt-PT" dirty="0" smtClean="0"/>
              <a:t> que se desenvolvem na prisão, nomeadamente, de carácter lúdico, recreativo e cultural, no bem-estar do recluso e a sua inserção social. </a:t>
            </a:r>
            <a:endParaRPr lang="pt-PT" dirty="0"/>
          </a:p>
        </p:txBody>
      </p:sp>
      <p:sp>
        <p:nvSpPr>
          <p:cNvPr id="8" name="TextBox 6"/>
          <p:cNvSpPr txBox="1"/>
          <p:nvPr/>
        </p:nvSpPr>
        <p:spPr>
          <a:xfrm>
            <a:off x="179513" y="2276872"/>
            <a:ext cx="878497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pt-PT" dirty="0" smtClean="0"/>
              <a:t> Não é clara</a:t>
            </a:r>
          </a:p>
          <a:p>
            <a:pPr algn="just">
              <a:buFont typeface="Wingdings" pitchFamily="2" charset="2"/>
              <a:buChar char="q"/>
            </a:pPr>
            <a:endParaRPr lang="pt-PT" dirty="0" smtClean="0"/>
          </a:p>
          <a:p>
            <a:pPr algn="just">
              <a:buFont typeface="Wingdings" pitchFamily="2" charset="2"/>
              <a:buChar char="q"/>
            </a:pPr>
            <a:r>
              <a:rPr lang="pt-PT" dirty="0" smtClean="0"/>
              <a:t> Exposta quase no final quando se inicia a apresentação das observações </a:t>
            </a:r>
            <a:endParaRPr lang="pt-PT" dirty="0"/>
          </a:p>
        </p:txBody>
      </p:sp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8496944" cy="648072"/>
          </a:xfrm>
        </p:spPr>
        <p:txBody>
          <a:bodyPr>
            <a:normAutofit/>
          </a:bodyPr>
          <a:lstStyle/>
          <a:p>
            <a:pPr lvl="0"/>
            <a:r>
              <a:rPr lang="pt-PT" sz="2800" dirty="0" smtClean="0"/>
              <a:t>| </a:t>
            </a:r>
            <a:r>
              <a:rPr lang="pt-PT" sz="2800" dirty="0" smtClean="0">
                <a:solidFill>
                  <a:srgbClr val="FF0066"/>
                </a:solidFill>
              </a:rPr>
              <a:t>Objectivo Geral</a:t>
            </a:r>
            <a:r>
              <a:rPr lang="pt-PT" sz="2800" dirty="0" smtClean="0"/>
              <a:t>| </a:t>
            </a:r>
            <a:r>
              <a:rPr lang="pt-PT" sz="2800" dirty="0" smtClean="0">
                <a:solidFill>
                  <a:srgbClr val="FF0066"/>
                </a:solidFill>
              </a:rPr>
              <a:t>Objectivos Especificos</a:t>
            </a:r>
            <a:r>
              <a:rPr lang="pt-PT" sz="2800" dirty="0" smtClean="0"/>
              <a:t>|</a:t>
            </a:r>
            <a:endParaRPr lang="pt-PT" sz="2800" dirty="0"/>
          </a:p>
        </p:txBody>
      </p:sp>
    </p:spTree>
    <p:extLst>
      <p:ext uri="{BB962C8B-B14F-4D97-AF65-F5344CB8AC3E}">
        <p14:creationId xmlns="" xmlns:p14="http://schemas.microsoft.com/office/powerpoint/2010/main" val="3674726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8496944" cy="648072"/>
          </a:xfrm>
        </p:spPr>
        <p:txBody>
          <a:bodyPr>
            <a:normAutofit/>
          </a:bodyPr>
          <a:lstStyle/>
          <a:p>
            <a:pPr lvl="0"/>
            <a:r>
              <a:rPr lang="pt-PT" sz="2800" dirty="0" smtClean="0"/>
              <a:t>| </a:t>
            </a:r>
            <a:r>
              <a:rPr lang="pt-PT" sz="2800" dirty="0" err="1" smtClean="0">
                <a:solidFill>
                  <a:srgbClr val="FF0066"/>
                </a:solidFill>
              </a:rPr>
              <a:t>Objectivo</a:t>
            </a:r>
            <a:r>
              <a:rPr lang="pt-PT" sz="2800" dirty="0" smtClean="0">
                <a:solidFill>
                  <a:srgbClr val="FF0066"/>
                </a:solidFill>
              </a:rPr>
              <a:t> Geral</a:t>
            </a:r>
            <a:r>
              <a:rPr lang="pt-PT" sz="2800" dirty="0" smtClean="0"/>
              <a:t>| </a:t>
            </a:r>
            <a:r>
              <a:rPr lang="pt-PT" sz="2800" dirty="0" err="1" smtClean="0">
                <a:solidFill>
                  <a:srgbClr val="FF0066"/>
                </a:solidFill>
              </a:rPr>
              <a:t>Objectivos</a:t>
            </a:r>
            <a:r>
              <a:rPr lang="pt-PT" sz="2800" dirty="0" smtClean="0">
                <a:solidFill>
                  <a:srgbClr val="FF0066"/>
                </a:solidFill>
              </a:rPr>
              <a:t> Específicos</a:t>
            </a:r>
            <a:r>
              <a:rPr lang="pt-PT" sz="2800" dirty="0" smtClean="0"/>
              <a:t>|</a:t>
            </a:r>
            <a:endParaRPr lang="pt-PT" sz="2800" dirty="0"/>
          </a:p>
        </p:txBody>
      </p:sp>
      <p:sp>
        <p:nvSpPr>
          <p:cNvPr id="5" name="TextBox 6"/>
          <p:cNvSpPr txBox="1"/>
          <p:nvPr/>
        </p:nvSpPr>
        <p:spPr>
          <a:xfrm>
            <a:off x="153003" y="1844824"/>
            <a:ext cx="8784976" cy="45155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850"/>
              </a:lnSpc>
              <a:buFont typeface="Wingdings" pitchFamily="2" charset="2"/>
              <a:buChar char="q"/>
            </a:pPr>
            <a:r>
              <a:rPr lang="pt-PT" dirty="0" smtClean="0"/>
              <a:t> De que modo o tempo, passado na instituição prisional, é ocupado;</a:t>
            </a:r>
          </a:p>
          <a:p>
            <a:pPr algn="just">
              <a:lnSpc>
                <a:spcPts val="2850"/>
              </a:lnSpc>
              <a:buFont typeface="Wingdings" pitchFamily="2" charset="2"/>
              <a:buChar char="q"/>
            </a:pPr>
            <a:r>
              <a:rPr lang="pt-PT" dirty="0" smtClean="0"/>
              <a:t> Qual o impacto dos investimentos realizados na melhoria da ocupação dos reclusos;</a:t>
            </a:r>
          </a:p>
          <a:p>
            <a:pPr algn="just">
              <a:lnSpc>
                <a:spcPts val="2850"/>
              </a:lnSpc>
              <a:buFont typeface="Wingdings" pitchFamily="2" charset="2"/>
              <a:buChar char="q"/>
            </a:pPr>
            <a:r>
              <a:rPr lang="pt-PT" dirty="0" smtClean="0"/>
              <a:t> As políticas públicas, bem como a acção das inúmeras instituições privadas são, ou não, suficientes para repararem os inúmeros prejuízos ;</a:t>
            </a:r>
          </a:p>
          <a:p>
            <a:pPr algn="just">
              <a:lnSpc>
                <a:spcPts val="2850"/>
              </a:lnSpc>
              <a:buFont typeface="Wingdings" pitchFamily="2" charset="2"/>
              <a:buChar char="q"/>
            </a:pPr>
            <a:r>
              <a:rPr lang="pt-PT" dirty="0" smtClean="0"/>
              <a:t> A realidade prisional vai, ou não, ao encontro do que está estabelecido na legislação;</a:t>
            </a:r>
          </a:p>
          <a:p>
            <a:pPr algn="just">
              <a:lnSpc>
                <a:spcPts val="2850"/>
              </a:lnSpc>
              <a:buFont typeface="Wingdings" pitchFamily="2" charset="2"/>
              <a:buChar char="q"/>
            </a:pPr>
            <a:r>
              <a:rPr lang="pt-PT" dirty="0" smtClean="0"/>
              <a:t> As várias modalidades de intervenção da instituição prisional respondem adequadamente às necessidades de formação, de desenvolvimento pessoal, dos reclusos propiciando uma adequada futura reinserção social;</a:t>
            </a:r>
          </a:p>
          <a:p>
            <a:pPr algn="just">
              <a:lnSpc>
                <a:spcPts val="2850"/>
              </a:lnSpc>
              <a:buFont typeface="Wingdings" pitchFamily="2" charset="2"/>
              <a:buChar char="q"/>
            </a:pPr>
            <a:r>
              <a:rPr lang="pt-PT" dirty="0" smtClean="0"/>
              <a:t> Na instituição prisional, se desenvolve um trabalho conjunto com técnicos qualificados.</a:t>
            </a:r>
            <a:endParaRPr lang="pt-PT" dirty="0"/>
          </a:p>
        </p:txBody>
      </p:sp>
      <p:sp>
        <p:nvSpPr>
          <p:cNvPr id="6" name="TextBox 5"/>
          <p:cNvSpPr txBox="1"/>
          <p:nvPr/>
        </p:nvSpPr>
        <p:spPr>
          <a:xfrm>
            <a:off x="179512" y="1475492"/>
            <a:ext cx="28248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b="1" dirty="0" err="1" smtClean="0">
                <a:solidFill>
                  <a:schemeClr val="accent3">
                    <a:lumMod val="75000"/>
                  </a:schemeClr>
                </a:solidFill>
              </a:rPr>
              <a:t>Objectivos</a:t>
            </a:r>
            <a:r>
              <a:rPr lang="pt-PT" b="1" dirty="0" smtClean="0">
                <a:solidFill>
                  <a:schemeClr val="accent3">
                    <a:lumMod val="75000"/>
                  </a:schemeClr>
                </a:solidFill>
              </a:rPr>
              <a:t> Específicos</a:t>
            </a:r>
            <a:endParaRPr lang="pt-PT" b="1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| </a:t>
            </a:r>
            <a:r>
              <a:rPr lang="pt-PT" dirty="0" smtClean="0">
                <a:solidFill>
                  <a:srgbClr val="FF0066"/>
                </a:solidFill>
              </a:rPr>
              <a:t>Metodologia</a:t>
            </a:r>
            <a:r>
              <a:rPr lang="pt-PT" dirty="0" smtClean="0"/>
              <a:t> |</a:t>
            </a:r>
            <a:endParaRPr lang="pt-PT" dirty="0"/>
          </a:p>
        </p:txBody>
      </p:sp>
      <p:sp>
        <p:nvSpPr>
          <p:cNvPr id="4" name="TextBox 3"/>
          <p:cNvSpPr txBox="1"/>
          <p:nvPr/>
        </p:nvSpPr>
        <p:spPr>
          <a:xfrm>
            <a:off x="140582" y="1427239"/>
            <a:ext cx="41312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b="1" dirty="0" smtClean="0">
                <a:solidFill>
                  <a:schemeClr val="accent3">
                    <a:lumMod val="75000"/>
                  </a:schemeClr>
                </a:solidFill>
              </a:rPr>
              <a:t>O motivo da escolha dos métodos</a:t>
            </a:r>
            <a:endParaRPr lang="pt-PT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0582" y="1984945"/>
            <a:ext cx="87849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dirty="0" smtClean="0"/>
              <a:t>A escolha dos métodos focou-se na resolução </a:t>
            </a:r>
            <a:r>
              <a:rPr lang="pt-PT" dirty="0"/>
              <a:t>de problemas e na resposta às necessidades que </a:t>
            </a:r>
            <a:r>
              <a:rPr lang="pt-PT" dirty="0" smtClean="0"/>
              <a:t>surgiram </a:t>
            </a:r>
            <a:r>
              <a:rPr lang="pt-PT" dirty="0"/>
              <a:t>ao longo do estágio. </a:t>
            </a:r>
            <a:r>
              <a:rPr lang="pt-PT" dirty="0" smtClean="0"/>
              <a:t>Deste modo, foram escolhidos os seguintes métodos: observação; </a:t>
            </a:r>
            <a:r>
              <a:rPr lang="pt-PT" dirty="0"/>
              <a:t>avaliação </a:t>
            </a:r>
            <a:r>
              <a:rPr lang="pt-PT" dirty="0" smtClean="0"/>
              <a:t>diagnóstica; entrevistas, análise documental e conversas informais.</a:t>
            </a:r>
            <a:endParaRPr lang="pt-PT" dirty="0"/>
          </a:p>
        </p:txBody>
      </p:sp>
      <p:sp>
        <p:nvSpPr>
          <p:cNvPr id="6" name="TextBox 5"/>
          <p:cNvSpPr txBox="1"/>
          <p:nvPr/>
        </p:nvSpPr>
        <p:spPr>
          <a:xfrm>
            <a:off x="140582" y="3528658"/>
            <a:ext cx="59650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b="1" dirty="0" smtClean="0">
                <a:solidFill>
                  <a:schemeClr val="accent3">
                    <a:lumMod val="75000"/>
                  </a:schemeClr>
                </a:solidFill>
              </a:rPr>
              <a:t>Como foram elaborados, aplicados e analisados?</a:t>
            </a:r>
            <a:endParaRPr lang="pt-PT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10580" y="4012847"/>
            <a:ext cx="1605620" cy="5847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1600" dirty="0" smtClean="0"/>
              <a:t>Observação Participante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10580" y="4781744"/>
            <a:ext cx="1605620" cy="5847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1600" dirty="0" smtClean="0"/>
              <a:t>Entrevistas Semi-directivas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898175" y="3982068"/>
            <a:ext cx="7002031" cy="646331"/>
          </a:xfrm>
          <a:prstGeom prst="rect">
            <a:avLst/>
          </a:prstGeom>
          <a:ln>
            <a:solidFill>
              <a:srgbClr val="FF0066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pt-PT" dirty="0" smtClean="0"/>
              <a:t>Serviu para iniciar as idas à instituição e serve como método de recolha de informação.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898176" y="4750965"/>
            <a:ext cx="7002031" cy="646331"/>
          </a:xfrm>
          <a:prstGeom prst="rect">
            <a:avLst/>
          </a:prstGeom>
          <a:ln>
            <a:solidFill>
              <a:srgbClr val="FF0066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pt-PT" dirty="0" smtClean="0"/>
              <a:t>Foram submetidas aos directores, guardas prisionais, técnicos de educação e reclusos. Ao longo das suas visitas iam sendo aplicadas. 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19816" y="5531890"/>
            <a:ext cx="1605620" cy="58477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pt-PT" sz="1600" dirty="0" smtClean="0"/>
              <a:t>Conversas Informais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898178" y="5517232"/>
            <a:ext cx="7002031" cy="646331"/>
          </a:xfrm>
          <a:prstGeom prst="rect">
            <a:avLst/>
          </a:prstGeom>
          <a:ln>
            <a:solidFill>
              <a:srgbClr val="FF0066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pt-PT" dirty="0" smtClean="0"/>
              <a:t>Foram importantes para a caracterização do espaço e para recolha de informação sobre as relações e as actividades efectuadas.</a:t>
            </a:r>
          </a:p>
        </p:txBody>
      </p:sp>
    </p:spTree>
    <p:extLst>
      <p:ext uri="{BB962C8B-B14F-4D97-AF65-F5344CB8AC3E}">
        <p14:creationId xmlns="" xmlns:p14="http://schemas.microsoft.com/office/powerpoint/2010/main" val="3671112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>
            <a:normAutofit/>
          </a:bodyPr>
          <a:lstStyle/>
          <a:p>
            <a:r>
              <a:rPr lang="pt-PT" sz="2800" dirty="0" smtClean="0"/>
              <a:t>| </a:t>
            </a:r>
            <a:r>
              <a:rPr lang="pt-PT" sz="2800" dirty="0" smtClean="0">
                <a:solidFill>
                  <a:srgbClr val="FF0066"/>
                </a:solidFill>
              </a:rPr>
              <a:t>Principais Resultados</a:t>
            </a:r>
            <a:r>
              <a:rPr lang="pt-PT" sz="2800" dirty="0" smtClean="0"/>
              <a:t> | </a:t>
            </a:r>
            <a:r>
              <a:rPr lang="pt-PT" sz="2800" dirty="0" smtClean="0">
                <a:solidFill>
                  <a:srgbClr val="FF0066"/>
                </a:solidFill>
              </a:rPr>
              <a:t>Contributos</a:t>
            </a:r>
            <a:r>
              <a:rPr lang="pt-PT" sz="2800" dirty="0" smtClean="0"/>
              <a:t> | </a:t>
            </a:r>
            <a:r>
              <a:rPr lang="pt-PT" sz="2800" dirty="0" smtClean="0">
                <a:solidFill>
                  <a:srgbClr val="FF0066"/>
                </a:solidFill>
              </a:rPr>
              <a:t>Conclusões</a:t>
            </a:r>
            <a:r>
              <a:rPr lang="pt-PT" sz="2800" dirty="0" smtClean="0"/>
              <a:t> |</a:t>
            </a:r>
            <a:endParaRPr lang="pt-PT" sz="2800" dirty="0">
              <a:solidFill>
                <a:srgbClr val="FF0066"/>
              </a:solidFill>
            </a:endParaRPr>
          </a:p>
        </p:txBody>
      </p:sp>
      <p:sp>
        <p:nvSpPr>
          <p:cNvPr id="6" name="TextBox 3"/>
          <p:cNvSpPr txBox="1"/>
          <p:nvPr/>
        </p:nvSpPr>
        <p:spPr>
          <a:xfrm>
            <a:off x="199548" y="1434842"/>
            <a:ext cx="42947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b="1" dirty="0" smtClean="0">
                <a:solidFill>
                  <a:schemeClr val="accent3">
                    <a:lumMod val="75000"/>
                  </a:schemeClr>
                </a:solidFill>
              </a:rPr>
              <a:t>Principais Resultados/ Conclusões</a:t>
            </a:r>
          </a:p>
        </p:txBody>
      </p:sp>
      <p:sp>
        <p:nvSpPr>
          <p:cNvPr id="7" name="TextBox 5"/>
          <p:cNvSpPr txBox="1"/>
          <p:nvPr/>
        </p:nvSpPr>
        <p:spPr>
          <a:xfrm>
            <a:off x="131328" y="5149774"/>
            <a:ext cx="37657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b="1" dirty="0" smtClean="0">
                <a:solidFill>
                  <a:schemeClr val="accent3">
                    <a:lumMod val="75000"/>
                  </a:schemeClr>
                </a:solidFill>
              </a:rPr>
              <a:t>Contributos para a Instituição</a:t>
            </a:r>
            <a:endParaRPr lang="pt-PT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sp>
        <p:nvSpPr>
          <p:cNvPr id="8" name="TextBox 4"/>
          <p:cNvSpPr txBox="1"/>
          <p:nvPr/>
        </p:nvSpPr>
        <p:spPr>
          <a:xfrm>
            <a:off x="188096" y="1903323"/>
            <a:ext cx="8768204" cy="30839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buFont typeface="Wingdings" pitchFamily="2" charset="2"/>
              <a:buChar char="q"/>
            </a:pPr>
            <a:r>
              <a:rPr lang="pt-PT" dirty="0" smtClean="0"/>
              <a:t> Há um grande investimento na educação e formação dos reclusos, bem como aposta no exercício físico. Os seus efeitos são muito positivos na qualidade e bem-estar dos reclusos. </a:t>
            </a:r>
          </a:p>
          <a:p>
            <a:pPr algn="just">
              <a:lnSpc>
                <a:spcPct val="120000"/>
              </a:lnSpc>
              <a:buFont typeface="Wingdings" pitchFamily="2" charset="2"/>
              <a:buChar char="q"/>
            </a:pPr>
            <a:r>
              <a:rPr lang="pt-PT" dirty="0" smtClean="0"/>
              <a:t> No entanto, este investimento não é suficiente para facultar uma boa reinserção social  quando termina a pena do recluso.</a:t>
            </a:r>
          </a:p>
          <a:p>
            <a:pPr algn="just">
              <a:lnSpc>
                <a:spcPct val="120000"/>
              </a:lnSpc>
              <a:buFont typeface="Wingdings" pitchFamily="2" charset="2"/>
              <a:buChar char="q"/>
            </a:pPr>
            <a:r>
              <a:rPr lang="pt-PT" dirty="0" smtClean="0"/>
              <a:t> Para tal, seria necessário um trabalho junto dos reclusos centrado na promoção do desenvolvimento pessoal e social que conduzisse a um melhor conhecimento de si próprios, a uma maior capacidade para a resolução de conflitos e a uma superior qualidade nas relações interpessoais. </a:t>
            </a:r>
            <a:r>
              <a:rPr lang="pt-PT" dirty="0" smtClean="0">
                <a:sym typeface="Wingdings" pitchFamily="2" charset="2"/>
              </a:rPr>
              <a:t> Técnicos Ciências da Educação</a:t>
            </a:r>
            <a:endParaRPr lang="pt-PT" dirty="0"/>
          </a:p>
        </p:txBody>
      </p:sp>
      <p:sp>
        <p:nvSpPr>
          <p:cNvPr id="9" name="TextBox 4"/>
          <p:cNvSpPr txBox="1"/>
          <p:nvPr/>
        </p:nvSpPr>
        <p:spPr>
          <a:xfrm>
            <a:off x="153426" y="5589240"/>
            <a:ext cx="8802874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pt-PT" dirty="0" smtClean="0"/>
              <a:t>Não explicita.</a:t>
            </a:r>
          </a:p>
          <a:p>
            <a:pPr algn="just">
              <a:lnSpc>
                <a:spcPct val="120000"/>
              </a:lnSpc>
            </a:pPr>
            <a:r>
              <a:rPr lang="pt-PT" dirty="0" smtClean="0"/>
              <a:t>Pelo que </a:t>
            </a:r>
            <a:r>
              <a:rPr lang="pt-PT" dirty="0" err="1" smtClean="0"/>
              <a:t>percepcionámos</a:t>
            </a:r>
            <a:r>
              <a:rPr lang="pt-PT" dirty="0" smtClean="0"/>
              <a:t> auxiliou em tarefas. </a:t>
            </a:r>
            <a:endParaRPr lang="pt-PT" dirty="0"/>
          </a:p>
        </p:txBody>
      </p:sp>
    </p:spTree>
    <p:extLst>
      <p:ext uri="{BB962C8B-B14F-4D97-AF65-F5344CB8AC3E}">
        <p14:creationId xmlns="" xmlns:p14="http://schemas.microsoft.com/office/powerpoint/2010/main" val="645904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| </a:t>
            </a:r>
            <a:r>
              <a:rPr lang="pt-PT" dirty="0" smtClean="0">
                <a:solidFill>
                  <a:srgbClr val="FF0066"/>
                </a:solidFill>
              </a:rPr>
              <a:t>Dificuldades e Constrangimentos </a:t>
            </a:r>
            <a:r>
              <a:rPr lang="pt-PT" dirty="0" smtClean="0"/>
              <a:t>|</a:t>
            </a:r>
            <a:endParaRPr lang="pt-PT" dirty="0"/>
          </a:p>
        </p:txBody>
      </p:sp>
      <p:sp>
        <p:nvSpPr>
          <p:cNvPr id="8" name="TextBox 3"/>
          <p:cNvSpPr txBox="1"/>
          <p:nvPr/>
        </p:nvSpPr>
        <p:spPr>
          <a:xfrm>
            <a:off x="502681" y="3329682"/>
            <a:ext cx="19361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 smtClean="0">
                <a:solidFill>
                  <a:schemeClr val="accent3">
                    <a:lumMod val="75000"/>
                  </a:schemeClr>
                </a:solidFill>
              </a:rPr>
              <a:t>Aspectos que limitaram a intervenção</a:t>
            </a:r>
          </a:p>
        </p:txBody>
      </p:sp>
      <p:sp>
        <p:nvSpPr>
          <p:cNvPr id="10" name="Rectângulo 3"/>
          <p:cNvSpPr/>
          <p:nvPr/>
        </p:nvSpPr>
        <p:spPr>
          <a:xfrm>
            <a:off x="4860032" y="4437112"/>
            <a:ext cx="3076980" cy="1758613"/>
          </a:xfrm>
          <a:prstGeom prst="frame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pt-PT" sz="2000" dirty="0"/>
              <a:t>N</a:t>
            </a:r>
            <a:r>
              <a:rPr lang="pt-PT" sz="2000" dirty="0" smtClean="0"/>
              <a:t>úmero de técnicos e de equipas que trabalham na instituição</a:t>
            </a:r>
            <a:endParaRPr lang="pt-PT" sz="2000" dirty="0"/>
          </a:p>
        </p:txBody>
      </p:sp>
      <p:sp>
        <p:nvSpPr>
          <p:cNvPr id="11" name="Rectângulo 3"/>
          <p:cNvSpPr/>
          <p:nvPr/>
        </p:nvSpPr>
        <p:spPr>
          <a:xfrm>
            <a:off x="4860032" y="1700655"/>
            <a:ext cx="3076980" cy="1349633"/>
          </a:xfrm>
          <a:prstGeom prst="frame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anchor="ctr">
            <a:spAutoFit/>
          </a:bodyPr>
          <a:lstStyle/>
          <a:p>
            <a:pPr algn="ctr"/>
            <a:r>
              <a:rPr lang="pt-PT" sz="2000" dirty="0"/>
              <a:t>N</a:t>
            </a:r>
            <a:r>
              <a:rPr lang="pt-PT" sz="2000" dirty="0" smtClean="0"/>
              <a:t>úmero de reclusos que se encontram na instituição </a:t>
            </a:r>
          </a:p>
        </p:txBody>
      </p:sp>
      <p:cxnSp>
        <p:nvCxnSpPr>
          <p:cNvPr id="12" name="Straight Arrow Connector 11"/>
          <p:cNvCxnSpPr>
            <a:stCxn id="8" idx="3"/>
            <a:endCxn id="9" idx="1"/>
          </p:cNvCxnSpPr>
          <p:nvPr/>
        </p:nvCxnSpPr>
        <p:spPr>
          <a:xfrm flipV="1">
            <a:off x="2438869" y="3776289"/>
            <a:ext cx="2399708" cy="61225"/>
          </a:xfrm>
          <a:prstGeom prst="straightConnector1">
            <a:avLst/>
          </a:prstGeom>
          <a:ln w="28575">
            <a:solidFill>
              <a:srgbClr val="FF0066"/>
            </a:solidFill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8" idx="3"/>
            <a:endCxn id="11" idx="1"/>
          </p:cNvCxnSpPr>
          <p:nvPr/>
        </p:nvCxnSpPr>
        <p:spPr>
          <a:xfrm flipV="1">
            <a:off x="2438869" y="2375472"/>
            <a:ext cx="2421163" cy="1462042"/>
          </a:xfrm>
          <a:prstGeom prst="straightConnector1">
            <a:avLst/>
          </a:prstGeom>
          <a:ln w="28575">
            <a:solidFill>
              <a:srgbClr val="FF0066"/>
            </a:solidFill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8" idx="3"/>
            <a:endCxn id="10" idx="1"/>
          </p:cNvCxnSpPr>
          <p:nvPr/>
        </p:nvCxnSpPr>
        <p:spPr>
          <a:xfrm>
            <a:off x="2438869" y="3837514"/>
            <a:ext cx="2421163" cy="1478905"/>
          </a:xfrm>
          <a:prstGeom prst="straightConnector1">
            <a:avLst/>
          </a:prstGeom>
          <a:ln w="28575">
            <a:solidFill>
              <a:srgbClr val="FF0066"/>
            </a:solidFill>
            <a:tailEnd type="arrow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9" name="Rectângulo 3"/>
          <p:cNvSpPr/>
          <p:nvPr/>
        </p:nvSpPr>
        <p:spPr>
          <a:xfrm>
            <a:off x="4838577" y="3305962"/>
            <a:ext cx="3062814" cy="940653"/>
          </a:xfrm>
          <a:prstGeom prst="frame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pt-PT" sz="2000" dirty="0" smtClean="0"/>
              <a:t>Dimensão da instituição</a:t>
            </a:r>
            <a:endParaRPr lang="pt-PT" sz="2000" dirty="0"/>
          </a:p>
        </p:txBody>
      </p:sp>
    </p:spTree>
    <p:extLst>
      <p:ext uri="{BB962C8B-B14F-4D97-AF65-F5344CB8AC3E}">
        <p14:creationId xmlns="" xmlns:p14="http://schemas.microsoft.com/office/powerpoint/2010/main" val="1297351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55000" lnSpcReduction="20000"/>
          </a:bodyPr>
          <a:lstStyle/>
          <a:p>
            <a:pPr lvl="0" algn="just">
              <a:lnSpc>
                <a:spcPct val="170000"/>
              </a:lnSpc>
              <a:spcBef>
                <a:spcPts val="0"/>
              </a:spcBef>
              <a:buNone/>
            </a:pPr>
            <a:r>
              <a:rPr lang="pt-PT" sz="2900" b="1" dirty="0">
                <a:solidFill>
                  <a:srgbClr val="FF0066"/>
                </a:solidFill>
              </a:rPr>
              <a:t>B</a:t>
            </a:r>
            <a:r>
              <a:rPr lang="pt-PT" sz="2900" b="1" dirty="0" smtClean="0">
                <a:solidFill>
                  <a:srgbClr val="FF0066"/>
                </a:solidFill>
              </a:rPr>
              <a:t>alanço </a:t>
            </a:r>
            <a:r>
              <a:rPr lang="pt-PT" sz="2900" b="1" dirty="0">
                <a:solidFill>
                  <a:srgbClr val="FF0066"/>
                </a:solidFill>
              </a:rPr>
              <a:t>global do relatório e da sua </a:t>
            </a:r>
            <a:r>
              <a:rPr lang="pt-PT" sz="2900" b="1" dirty="0" smtClean="0">
                <a:solidFill>
                  <a:srgbClr val="FF0066"/>
                </a:solidFill>
              </a:rPr>
              <a:t>leitura:</a:t>
            </a:r>
          </a:p>
          <a:p>
            <a:pPr algn="just">
              <a:lnSpc>
                <a:spcPct val="170000"/>
              </a:lnSpc>
              <a:spcBef>
                <a:spcPts val="0"/>
              </a:spcBef>
            </a:pPr>
            <a:r>
              <a:rPr lang="pt-PT" sz="2900" dirty="0" smtClean="0"/>
              <a:t>Escrita bastante </a:t>
            </a:r>
            <a:r>
              <a:rPr lang="pt-PT" sz="2900" dirty="0" err="1" smtClean="0"/>
              <a:t>perceptível</a:t>
            </a:r>
            <a:r>
              <a:rPr lang="pt-PT" sz="2900" dirty="0" smtClean="0"/>
              <a:t> </a:t>
            </a:r>
            <a:r>
              <a:rPr lang="pt-PT" sz="2900" dirty="0" smtClean="0">
                <a:sym typeface="Wingdings" pitchFamily="2" charset="2"/>
              </a:rPr>
              <a:t> Leitura Fácil</a:t>
            </a:r>
          </a:p>
          <a:p>
            <a:pPr algn="just">
              <a:lnSpc>
                <a:spcPct val="170000"/>
              </a:lnSpc>
              <a:spcBef>
                <a:spcPts val="0"/>
              </a:spcBef>
            </a:pPr>
            <a:r>
              <a:rPr lang="pt-PT" sz="2900" dirty="0" smtClean="0">
                <a:sym typeface="Wingdings" pitchFamily="2" charset="2"/>
              </a:rPr>
              <a:t>Na nossa opinião está bom (de forma geral)</a:t>
            </a:r>
          </a:p>
          <a:p>
            <a:pPr algn="just">
              <a:lnSpc>
                <a:spcPct val="170000"/>
              </a:lnSpc>
              <a:spcBef>
                <a:spcPts val="0"/>
              </a:spcBef>
            </a:pPr>
            <a:r>
              <a:rPr lang="pt-PT" sz="2900" dirty="0" smtClean="0">
                <a:sym typeface="Wingdings" pitchFamily="2" charset="2"/>
              </a:rPr>
              <a:t>Não se percebe bem os tipos de aprendizagem</a:t>
            </a:r>
          </a:p>
          <a:p>
            <a:pPr algn="just">
              <a:lnSpc>
                <a:spcPct val="170000"/>
              </a:lnSpc>
              <a:spcBef>
                <a:spcPts val="0"/>
              </a:spcBef>
            </a:pPr>
            <a:r>
              <a:rPr lang="pt-PT" sz="2900" dirty="0" smtClean="0">
                <a:sym typeface="Wingdings" pitchFamily="2" charset="2"/>
              </a:rPr>
              <a:t>Bastante interessante e consegue atrair o leitor</a:t>
            </a:r>
            <a:endParaRPr lang="pt-PT" sz="2900" dirty="0" smtClean="0">
              <a:solidFill>
                <a:srgbClr val="7030A0"/>
              </a:solidFill>
            </a:endParaRPr>
          </a:p>
          <a:p>
            <a:pPr lvl="0" algn="just">
              <a:lnSpc>
                <a:spcPct val="170000"/>
              </a:lnSpc>
              <a:spcBef>
                <a:spcPts val="0"/>
              </a:spcBef>
              <a:buNone/>
            </a:pPr>
            <a:r>
              <a:rPr lang="pt-PT" sz="2900" b="1" dirty="0" smtClean="0">
                <a:solidFill>
                  <a:srgbClr val="7030A0"/>
                </a:solidFill>
              </a:rPr>
              <a:t>Correspondência </a:t>
            </a:r>
            <a:r>
              <a:rPr lang="pt-PT" sz="2900" b="1" dirty="0">
                <a:solidFill>
                  <a:srgbClr val="7030A0"/>
                </a:solidFill>
              </a:rPr>
              <a:t>entre os objectivos formulados e a sua </a:t>
            </a:r>
            <a:r>
              <a:rPr lang="pt-PT" sz="2900" b="1" dirty="0" smtClean="0">
                <a:solidFill>
                  <a:srgbClr val="7030A0"/>
                </a:solidFill>
              </a:rPr>
              <a:t>consecução:</a:t>
            </a:r>
          </a:p>
          <a:p>
            <a:pPr algn="just">
              <a:lnSpc>
                <a:spcPct val="170000"/>
              </a:lnSpc>
              <a:spcBef>
                <a:spcPts val="0"/>
              </a:spcBef>
            </a:pPr>
            <a:r>
              <a:rPr lang="pt-PT" sz="2900" dirty="0" smtClean="0"/>
              <a:t>Ouve um esforço para ajudar a rentabilizar o tempo dos presos de forma a reintegrá-los posteriormente</a:t>
            </a:r>
          </a:p>
          <a:p>
            <a:pPr algn="just">
              <a:lnSpc>
                <a:spcPct val="170000"/>
              </a:lnSpc>
              <a:spcBef>
                <a:spcPts val="0"/>
              </a:spcBef>
            </a:pPr>
            <a:r>
              <a:rPr lang="pt-PT" sz="2900" dirty="0" smtClean="0"/>
              <a:t>No entanto, </a:t>
            </a:r>
            <a:r>
              <a:rPr lang="pt-PT" sz="2900" dirty="0" err="1" smtClean="0"/>
              <a:t>objectivos</a:t>
            </a:r>
            <a:r>
              <a:rPr lang="pt-PT" sz="2900" dirty="0" smtClean="0"/>
              <a:t> como “Pretendeu-se, assim, contribuir para o decréscimo da violência e criminalidade, frequentemente resultante do tempo vivido na prisão” , tornam-se bastante irrealistas e difíceis de alcançar de facto</a:t>
            </a:r>
          </a:p>
          <a:p>
            <a:pPr algn="just">
              <a:lnSpc>
                <a:spcPct val="170000"/>
              </a:lnSpc>
              <a:spcBef>
                <a:spcPts val="0"/>
              </a:spcBef>
            </a:pPr>
            <a:r>
              <a:rPr lang="pt-PT" sz="2900" dirty="0" smtClean="0"/>
              <a:t>Pensamos que, nem todos os </a:t>
            </a:r>
            <a:r>
              <a:rPr lang="pt-PT" sz="2900" dirty="0" err="1" smtClean="0"/>
              <a:t>objectivos</a:t>
            </a:r>
            <a:r>
              <a:rPr lang="pt-PT" sz="2900" dirty="0" smtClean="0"/>
              <a:t> foram atingidos </a:t>
            </a:r>
            <a:r>
              <a:rPr lang="pt-PT" sz="2900" dirty="0" smtClean="0">
                <a:sym typeface="Wingdings" pitchFamily="2" charset="2"/>
              </a:rPr>
              <a:t> Bastante ambiciosos</a:t>
            </a:r>
            <a:endParaRPr lang="pt-PT" sz="2900" dirty="0" smtClean="0"/>
          </a:p>
          <a:p>
            <a:endParaRPr lang="pt-PT" dirty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lang="pt-PT" dirty="0" smtClean="0"/>
              <a:t>| </a:t>
            </a:r>
            <a:r>
              <a:rPr lang="pt-PT" sz="3600" dirty="0" smtClean="0">
                <a:solidFill>
                  <a:srgbClr val="FF0066"/>
                </a:solidFill>
              </a:rPr>
              <a:t>Balanço Global</a:t>
            </a:r>
            <a:r>
              <a:rPr lang="pt-PT" dirty="0" smtClean="0"/>
              <a:t>|</a:t>
            </a:r>
            <a:endParaRPr lang="pt-PT" dirty="0"/>
          </a:p>
        </p:txBody>
      </p:sp>
    </p:spTree>
    <p:extLst>
      <p:ext uri="{BB962C8B-B14F-4D97-AF65-F5344CB8AC3E}">
        <p14:creationId xmlns="" xmlns:p14="http://schemas.microsoft.com/office/powerpoint/2010/main" val="2264743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lang="pt-PT" dirty="0" smtClean="0"/>
              <a:t>| </a:t>
            </a:r>
            <a:r>
              <a:rPr lang="pt-PT" sz="3600" dirty="0" smtClean="0">
                <a:solidFill>
                  <a:srgbClr val="FF0066"/>
                </a:solidFill>
              </a:rPr>
              <a:t>Balanço Global</a:t>
            </a:r>
            <a:r>
              <a:rPr lang="pt-PT" dirty="0" smtClean="0"/>
              <a:t>|</a:t>
            </a:r>
            <a:endParaRPr lang="pt-PT" dirty="0"/>
          </a:p>
        </p:txBody>
      </p:sp>
      <p:sp>
        <p:nvSpPr>
          <p:cNvPr id="5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>
            <a:normAutofit fontScale="77500" lnSpcReduction="20000"/>
          </a:bodyPr>
          <a:lstStyle/>
          <a:p>
            <a:pPr lvl="0" algn="just">
              <a:buNone/>
            </a:pPr>
            <a:r>
              <a:rPr lang="pt-PT" b="1" dirty="0" smtClean="0">
                <a:solidFill>
                  <a:srgbClr val="7030A0"/>
                </a:solidFill>
              </a:rPr>
              <a:t>Questões </a:t>
            </a:r>
            <a:r>
              <a:rPr lang="pt-PT" b="1" dirty="0">
                <a:solidFill>
                  <a:srgbClr val="7030A0"/>
                </a:solidFill>
              </a:rPr>
              <a:t>em </a:t>
            </a:r>
            <a:r>
              <a:rPr lang="pt-PT" b="1" dirty="0" smtClean="0">
                <a:solidFill>
                  <a:srgbClr val="7030A0"/>
                </a:solidFill>
              </a:rPr>
              <a:t>aberto:</a:t>
            </a:r>
          </a:p>
          <a:p>
            <a:pPr algn="just"/>
            <a:r>
              <a:rPr lang="pt-PT" dirty="0" smtClean="0"/>
              <a:t>Apenas o facto de que, não conseguimos perceber o que a autora aprendeu e de que forma, esta ajudou  esta prisão (de forma </a:t>
            </a:r>
            <a:r>
              <a:rPr lang="pt-PT" dirty="0" err="1" smtClean="0"/>
              <a:t>objectiva</a:t>
            </a:r>
            <a:r>
              <a:rPr lang="pt-PT" dirty="0" smtClean="0"/>
              <a:t>).</a:t>
            </a:r>
          </a:p>
          <a:p>
            <a:pPr algn="just"/>
            <a:endParaRPr lang="pt-PT" dirty="0" smtClean="0"/>
          </a:p>
          <a:p>
            <a:pPr lvl="0" algn="just">
              <a:buNone/>
            </a:pPr>
            <a:r>
              <a:rPr lang="pt-PT" b="1" dirty="0" smtClean="0">
                <a:solidFill>
                  <a:srgbClr val="FF0066"/>
                </a:solidFill>
              </a:rPr>
              <a:t>Rigor metodológico:</a:t>
            </a:r>
          </a:p>
          <a:p>
            <a:pPr algn="just"/>
            <a:r>
              <a:rPr lang="pt-PT" dirty="0" smtClean="0"/>
              <a:t>As observações e entrevistas estavam bem formuladas</a:t>
            </a:r>
          </a:p>
          <a:p>
            <a:pPr algn="just"/>
            <a:r>
              <a:rPr lang="pt-PT" dirty="0" smtClean="0"/>
              <a:t> Atingiam algumas questões interessantes e importantes para o trabalho e, eram feitos às pessoas mais indicadas</a:t>
            </a:r>
          </a:p>
          <a:p>
            <a:pPr algn="just"/>
            <a:r>
              <a:rPr lang="pt-PT" dirty="0" smtClean="0"/>
              <a:t>Não são apresentadas análises </a:t>
            </a:r>
          </a:p>
          <a:p>
            <a:pPr algn="just"/>
            <a:endParaRPr lang="pt-PT" dirty="0" smtClean="0"/>
          </a:p>
          <a:p>
            <a:pPr lvl="0" algn="just">
              <a:buNone/>
            </a:pPr>
            <a:r>
              <a:rPr lang="pt-PT" b="1" dirty="0" smtClean="0">
                <a:solidFill>
                  <a:srgbClr val="7030A0"/>
                </a:solidFill>
              </a:rPr>
              <a:t>Aprendizagens </a:t>
            </a:r>
            <a:r>
              <a:rPr lang="pt-PT" b="1" dirty="0">
                <a:solidFill>
                  <a:srgbClr val="7030A0"/>
                </a:solidFill>
              </a:rPr>
              <a:t>mais significativas decorrentes da </a:t>
            </a:r>
            <a:r>
              <a:rPr lang="pt-PT" b="1" dirty="0" smtClean="0">
                <a:solidFill>
                  <a:srgbClr val="7030A0"/>
                </a:solidFill>
              </a:rPr>
              <a:t>leitura:</a:t>
            </a:r>
            <a:endParaRPr lang="pt-PT" b="1" dirty="0">
              <a:solidFill>
                <a:srgbClr val="7030A0"/>
              </a:solidFill>
            </a:endParaRPr>
          </a:p>
          <a:p>
            <a:r>
              <a:rPr lang="pt-PT" dirty="0" smtClean="0"/>
              <a:t>Perceber como funciona uma prisão e de que modo, os técnicos de ciências da educação podem ajudar</a:t>
            </a:r>
            <a:endParaRPr lang="pt-P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372</TotalTime>
  <Words>1220</Words>
  <Application>Microsoft Office PowerPoint</Application>
  <PresentationFormat>Apresentação no Ecrã (4:3)</PresentationFormat>
  <Paragraphs>101</Paragraphs>
  <Slides>12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12</vt:i4>
      </vt:variant>
    </vt:vector>
  </HeadingPairs>
  <TitlesOfParts>
    <vt:vector size="13" baseType="lpstr">
      <vt:lpstr>Civic</vt:lpstr>
      <vt:lpstr>Tese de Mestrado Contributos da Educação: (re)viver na prisão</vt:lpstr>
      <vt:lpstr>| Introdução |</vt:lpstr>
      <vt:lpstr>| Estruturação do Relatório |  Contexto Institucional |</vt:lpstr>
      <vt:lpstr>| Etapas do Projecto  | Enquadramento Teórico |</vt:lpstr>
      <vt:lpstr>| Enquadramento |(continuação)</vt:lpstr>
      <vt:lpstr>| Objectivo Geral| Objectivos Especificos|</vt:lpstr>
      <vt:lpstr>| Objectivo Geral| Objectivos Específicos|</vt:lpstr>
      <vt:lpstr>| Metodologia |</vt:lpstr>
      <vt:lpstr>| Principais Resultados | Contributos | Conclusões |</vt:lpstr>
      <vt:lpstr>| Dificuldades e Constrangimentos |</vt:lpstr>
      <vt:lpstr>| Balanço Global|</vt:lpstr>
      <vt:lpstr>| Balanço Global|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dc</dc:title>
  <dc:creator>Bruna</dc:creator>
  <cp:lastModifiedBy>Dragon</cp:lastModifiedBy>
  <cp:revision>49</cp:revision>
  <dcterms:created xsi:type="dcterms:W3CDTF">2013-03-28T19:45:01Z</dcterms:created>
  <dcterms:modified xsi:type="dcterms:W3CDTF">2013-04-03T11:08:36Z</dcterms:modified>
</cp:coreProperties>
</file>